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5" r:id="rId9"/>
    <p:sldId id="266" r:id="rId10"/>
    <p:sldId id="267" r:id="rId11"/>
    <p:sldId id="270" r:id="rId12"/>
    <p:sldId id="271" r:id="rId13"/>
    <p:sldId id="269" r:id="rId14"/>
    <p:sldId id="268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8" autoAdjust="0"/>
    <p:restoredTop sz="71372" autoAdjust="0"/>
  </p:normalViewPr>
  <p:slideViewPr>
    <p:cSldViewPr snapToGrid="0">
      <p:cViewPr varScale="1">
        <p:scale>
          <a:sx n="121" d="100"/>
          <a:sy n="121" d="100"/>
        </p:scale>
        <p:origin x="14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jpeg>
</file>

<file path=ppt/media/image3.jpeg>
</file>

<file path=ppt/media/image4.jpe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678183-6FB8-44E8-8F93-B9D88AF9C96D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5A6FF4-2A37-458C-A375-77412AD661F1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67617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Shooter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err="1" smtClean="0"/>
              <a:t>Boardgame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A6FF4-2A37-458C-A375-77412AD661F1}" type="slidenum">
              <a:rPr lang="en-ZA" smtClean="0"/>
              <a:t>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8003248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Two Teams, Halo and University Hat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Obstacles, Modular </a:t>
            </a:r>
            <a:r>
              <a:rPr lang="en-GB" baseline="0" dirty="0" smtClean="0"/>
              <a:t>Map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Cardboard walls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A6FF4-2A37-458C-A375-77412AD661F1}" type="slidenum">
              <a:rPr lang="en-ZA" smtClean="0"/>
              <a:t>3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63001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Turn Based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Different</a:t>
            </a:r>
            <a:r>
              <a:rPr lang="en-GB" baseline="0" dirty="0" smtClean="0"/>
              <a:t> cards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Pray/Study</a:t>
            </a:r>
            <a:r>
              <a:rPr lang="en-GB" baseline="0" dirty="0" smtClean="0"/>
              <a:t> Card we introduced later (explained later)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A6FF4-2A37-458C-A375-77412AD661F1}" type="slidenum">
              <a:rPr lang="en-ZA" smtClean="0"/>
              <a:t>4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95198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Shooting</a:t>
            </a:r>
            <a:r>
              <a:rPr lang="en-GB" baseline="0" dirty="0" smtClean="0"/>
              <a:t> always has perfect aim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If two people shoot at the same time  </a:t>
            </a:r>
            <a:r>
              <a:rPr lang="en-GB" baseline="0" dirty="0" smtClean="0">
                <a:sym typeface="Wingdings" panose="05000000000000000000" pitchFamily="2" charset="2"/>
              </a:rPr>
              <a:t> Coin Flip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baseline="0" dirty="0" smtClean="0">
                <a:sym typeface="Wingdings" panose="05000000000000000000" pitchFamily="2" charset="2"/>
              </a:rPr>
              <a:t>Person who gets shot flies away in the opposite direction &amp; not able to move for 1 turn</a:t>
            </a:r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A6FF4-2A37-458C-A375-77412AD661F1}" type="slidenum">
              <a:rPr lang="en-ZA" smtClean="0"/>
              <a:t>5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037251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Evolving players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Coloured stickers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A6FF4-2A37-458C-A375-77412AD661F1}" type="slidenum">
              <a:rPr lang="en-ZA" smtClean="0"/>
              <a:t>6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205749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smtClean="0"/>
              <a:t>Standing</a:t>
            </a:r>
            <a:r>
              <a:rPr lang="en-GB" baseline="0" dirty="0" smtClean="0"/>
              <a:t> together to pray/study </a:t>
            </a:r>
            <a:r>
              <a:rPr lang="en-GB" baseline="0" dirty="0" smtClean="0">
                <a:sym typeface="Wingdings" panose="05000000000000000000" pitchFamily="2" charset="2"/>
              </a:rPr>
              <a:t> Progress bar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smtClean="0">
                <a:sym typeface="Wingdings" panose="05000000000000000000" pitchFamily="2" charset="2"/>
              </a:rPr>
              <a:t>Random Player possesses wonder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smtClean="0">
                <a:sym typeface="Wingdings" panose="05000000000000000000" pitchFamily="2" charset="2"/>
              </a:rPr>
              <a:t>Instantly turned 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baseline="0" dirty="0" smtClean="0"/>
              <a:t>Gain speed boost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A6FF4-2A37-458C-A375-77412AD661F1}" type="slidenum">
              <a:rPr lang="en-ZA" smtClean="0"/>
              <a:t>7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536009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A6FF4-2A37-458C-A375-77412AD661F1}" type="slidenum">
              <a:rPr lang="en-ZA" smtClean="0"/>
              <a:t>11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1340836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5A6FF4-2A37-458C-A375-77412AD661F1}" type="slidenum">
              <a:rPr lang="en-ZA" smtClean="0"/>
              <a:t>12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4265121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267586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4027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352840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5230720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60782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80584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6849791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845954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323932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16106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860265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360256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710156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86802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624326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741664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3F6C3-8DAE-4B8E-A4DA-103071D34CB3}" type="datetimeFigureOut">
              <a:rPr lang="en-ZA" smtClean="0"/>
              <a:t>2015-03-17</a:t>
            </a:fld>
            <a:endParaRPr lang="en-Z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53B870D-721D-465A-AA7A-2976BC3F16C4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099191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1132980" y="132360"/>
            <a:ext cx="8646020" cy="7970240"/>
          </a:xfrm>
          <a:prstGeom prst="ellipse">
            <a:avLst/>
          </a:prstGeom>
          <a:solidFill>
            <a:schemeClr val="bg1">
              <a:alpha val="71000"/>
            </a:schemeClr>
          </a:solidFill>
          <a:ln>
            <a:noFill/>
          </a:ln>
          <a:effectLst>
            <a:softEdge rad="762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ement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  <a:effectLst>
            <a:glow>
              <a:schemeClr val="bg1">
                <a:alpha val="14000"/>
              </a:schemeClr>
            </a:glow>
          </a:effectLst>
        </p:spPr>
      </p:pic>
      <p:sp>
        <p:nvSpPr>
          <p:cNvPr id="6" name="TextBox 5"/>
          <p:cNvSpPr txBox="1"/>
          <p:nvPr/>
        </p:nvSpPr>
        <p:spPr>
          <a:xfrm>
            <a:off x="210804" y="6121400"/>
            <a:ext cx="9221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Team 1</a:t>
            </a:r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9792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(2/6</a:t>
            </a:r>
            <a:r>
              <a:rPr lang="en-GB" dirty="0"/>
              <a:t>) Wonder </a:t>
            </a:r>
            <a:r>
              <a:rPr lang="en-GB" dirty="0" smtClean="0"/>
              <a:t>Creation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 dirty="0">
                <a:solidFill>
                  <a:schemeClr val="bg1"/>
                </a:solidFill>
              </a:rPr>
              <a:t>Problem: </a:t>
            </a:r>
          </a:p>
          <a:p>
            <a:pPr lvl="1"/>
            <a:r>
              <a:rPr lang="en-GB" sz="1800" dirty="0">
                <a:solidFill>
                  <a:schemeClr val="bg1"/>
                </a:solidFill>
              </a:rPr>
              <a:t>Easy Strategy: Pray &amp; Protect, Study &amp; Protect</a:t>
            </a:r>
          </a:p>
          <a:p>
            <a:r>
              <a:rPr lang="en-GB" sz="2000" dirty="0">
                <a:solidFill>
                  <a:schemeClr val="bg1"/>
                </a:solidFill>
              </a:rPr>
              <a:t>Solution:</a:t>
            </a:r>
          </a:p>
          <a:p>
            <a:pPr lvl="1"/>
            <a:r>
              <a:rPr lang="en-GB" sz="1800" dirty="0">
                <a:solidFill>
                  <a:schemeClr val="bg1"/>
                </a:solidFill>
              </a:rPr>
              <a:t>Commit to creation</a:t>
            </a:r>
          </a:p>
          <a:p>
            <a:pPr lvl="1"/>
            <a:r>
              <a:rPr lang="en-GB" sz="1800" dirty="0">
                <a:solidFill>
                  <a:schemeClr val="bg1"/>
                </a:solidFill>
              </a:rPr>
              <a:t>Increased Vulnerability</a:t>
            </a:r>
          </a:p>
          <a:p>
            <a:pPr lvl="1"/>
            <a:r>
              <a:rPr lang="en-GB" sz="1800" dirty="0" smtClean="0">
                <a:solidFill>
                  <a:schemeClr val="bg1"/>
                </a:solidFill>
              </a:rPr>
              <a:t>Creation-</a:t>
            </a:r>
            <a:r>
              <a:rPr lang="en-GB" sz="1800" dirty="0" err="1" smtClean="0">
                <a:solidFill>
                  <a:schemeClr val="bg1"/>
                </a:solidFill>
              </a:rPr>
              <a:t>Cooldown</a:t>
            </a:r>
            <a:r>
              <a:rPr lang="en-GB" sz="1800" dirty="0" smtClean="0">
                <a:solidFill>
                  <a:schemeClr val="bg1"/>
                </a:solidFill>
              </a:rPr>
              <a:t>: </a:t>
            </a:r>
            <a:r>
              <a:rPr lang="en-GB" sz="1800" dirty="0" err="1" smtClean="0">
                <a:solidFill>
                  <a:schemeClr val="bg1"/>
                </a:solidFill>
              </a:rPr>
              <a:t>Cooldown</a:t>
            </a:r>
            <a:r>
              <a:rPr lang="en-GB" sz="1800" dirty="0" smtClean="0">
                <a:solidFill>
                  <a:schemeClr val="bg1"/>
                </a:solidFill>
              </a:rPr>
              <a:t> </a:t>
            </a:r>
            <a:r>
              <a:rPr lang="en-GB" sz="1800" dirty="0">
                <a:solidFill>
                  <a:schemeClr val="bg1"/>
                </a:solidFill>
              </a:rPr>
              <a:t>between creation and shooting</a:t>
            </a:r>
            <a:endParaRPr lang="en-ZA" sz="1800" dirty="0">
              <a:solidFill>
                <a:schemeClr val="bg1"/>
              </a:solidFill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819230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3225800" y="4305300"/>
            <a:ext cx="4114800" cy="1361412"/>
            <a:chOff x="3225800" y="4305300"/>
            <a:chExt cx="4114800" cy="1361412"/>
          </a:xfrm>
        </p:grpSpPr>
        <p:sp>
          <p:nvSpPr>
            <p:cNvPr id="4" name="Isosceles Triangle 3"/>
            <p:cNvSpPr/>
            <p:nvPr/>
          </p:nvSpPr>
          <p:spPr>
            <a:xfrm rot="16200000">
              <a:off x="4637309" y="2963421"/>
              <a:ext cx="1333500" cy="4073082"/>
            </a:xfrm>
            <a:prstGeom prst="triangle">
              <a:avLst>
                <a:gd name="adj" fmla="val 50476"/>
              </a:avLst>
            </a:prstGeom>
            <a:gradFill flip="none" rotWithShape="1">
              <a:gsLst>
                <a:gs pos="89000">
                  <a:schemeClr val="tx1"/>
                </a:gs>
                <a:gs pos="16000">
                  <a:schemeClr val="tx1"/>
                </a:gs>
                <a:gs pos="50000">
                  <a:schemeClr val="accent2">
                    <a:lumMod val="70000"/>
                    <a:lumOff val="30000"/>
                  </a:schemeClr>
                </a:gs>
              </a:gsLst>
              <a:lin ang="0" scaled="1"/>
              <a:tileRect/>
            </a:gra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25800" y="4305300"/>
              <a:ext cx="4114800" cy="1358900"/>
            </a:xfrm>
            <a:prstGeom prst="rect">
              <a:avLst/>
            </a:prstGeom>
            <a:gradFill>
              <a:gsLst>
                <a:gs pos="100000">
                  <a:schemeClr val="tx1"/>
                </a:gs>
                <a:gs pos="72000">
                  <a:schemeClr val="tx1">
                    <a:alpha val="0"/>
                  </a:schemeClr>
                </a:gs>
              </a:gsLst>
              <a:lin ang="0" scaled="1"/>
            </a:gra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(3/6</a:t>
            </a:r>
            <a:r>
              <a:rPr lang="en-GB" dirty="0"/>
              <a:t>) Shoot </a:t>
            </a:r>
            <a:r>
              <a:rPr lang="en-GB" dirty="0" smtClean="0"/>
              <a:t>impact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 dirty="0">
                <a:solidFill>
                  <a:schemeClr val="bg1"/>
                </a:solidFill>
              </a:rPr>
              <a:t>Problem: </a:t>
            </a:r>
          </a:p>
          <a:p>
            <a:pPr lvl="1"/>
            <a:r>
              <a:rPr lang="en-GB" sz="1800" dirty="0" smtClean="0">
                <a:solidFill>
                  <a:schemeClr val="bg1"/>
                </a:solidFill>
              </a:rPr>
              <a:t>Requirement to hit exactly: 	Difficult gameplay</a:t>
            </a:r>
          </a:p>
          <a:p>
            <a:pPr lvl="1"/>
            <a:r>
              <a:rPr lang="en-GB" sz="1800" dirty="0" smtClean="0">
                <a:solidFill>
                  <a:schemeClr val="bg1"/>
                </a:solidFill>
              </a:rPr>
              <a:t>Shooting infinite ray:		Too easy to snipe over map</a:t>
            </a:r>
            <a:endParaRPr lang="en-GB" sz="18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Solution:</a:t>
            </a:r>
          </a:p>
          <a:p>
            <a:pPr lvl="1"/>
            <a:r>
              <a:rPr lang="en-GB" sz="1800" dirty="0" smtClean="0">
                <a:solidFill>
                  <a:schemeClr val="bg1"/>
                </a:solidFill>
              </a:rPr>
              <a:t>Shotgun approach</a:t>
            </a:r>
          </a:p>
          <a:p>
            <a:pPr lvl="2"/>
            <a:endParaRPr lang="en-ZA" dirty="0">
              <a:solidFill>
                <a:schemeClr val="bg1"/>
              </a:solidFill>
            </a:endParaRPr>
          </a:p>
          <a:p>
            <a:endParaRPr lang="en-ZA" dirty="0"/>
          </a:p>
        </p:txBody>
      </p:sp>
      <p:grpSp>
        <p:nvGrpSpPr>
          <p:cNvPr id="10" name="Group 9"/>
          <p:cNvGrpSpPr/>
          <p:nvPr/>
        </p:nvGrpSpPr>
        <p:grpSpPr>
          <a:xfrm>
            <a:off x="2159000" y="5664200"/>
            <a:ext cx="2119468" cy="646331"/>
            <a:chOff x="2159000" y="5664200"/>
            <a:chExt cx="2119468" cy="646331"/>
          </a:xfrm>
        </p:grpSpPr>
        <p:sp>
          <p:nvSpPr>
            <p:cNvPr id="7" name="Rectangle 6"/>
            <p:cNvSpPr/>
            <p:nvPr/>
          </p:nvSpPr>
          <p:spPr>
            <a:xfrm>
              <a:off x="2159000" y="5664200"/>
              <a:ext cx="241300" cy="250162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8" name="Rectangle 7"/>
            <p:cNvSpPr/>
            <p:nvPr/>
          </p:nvSpPr>
          <p:spPr>
            <a:xfrm>
              <a:off x="2159000" y="6050224"/>
              <a:ext cx="241300" cy="25016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455533" y="5664200"/>
              <a:ext cx="18229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 smtClean="0">
                  <a:solidFill>
                    <a:schemeClr val="bg1"/>
                  </a:solidFill>
                </a:rPr>
                <a:t>= 100 % damage</a:t>
              </a:r>
            </a:p>
            <a:p>
              <a:r>
                <a:rPr lang="en-GB" dirty="0" smtClean="0">
                  <a:solidFill>
                    <a:schemeClr val="bg1"/>
                  </a:solidFill>
                </a:rPr>
                <a:t>= 0% damage</a:t>
              </a:r>
              <a:endParaRPr lang="en-ZA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9938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(4/6</a:t>
            </a:r>
            <a:r>
              <a:rPr lang="en-GB" dirty="0"/>
              <a:t>) Immunity-</a:t>
            </a:r>
            <a:r>
              <a:rPr lang="en-GB" dirty="0" err="1"/>
              <a:t>Cooldown</a:t>
            </a:r>
            <a:r>
              <a:rPr lang="en-GB" dirty="0"/>
              <a:t> </a:t>
            </a:r>
            <a:r>
              <a:rPr lang="en-GB" dirty="0" smtClean="0"/>
              <a:t>after Hit-</a:t>
            </a:r>
            <a:r>
              <a:rPr lang="en-GB" dirty="0" err="1" smtClean="0"/>
              <a:t>Cooldown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 dirty="0">
                <a:solidFill>
                  <a:schemeClr val="bg1"/>
                </a:solidFill>
              </a:rPr>
              <a:t>Problem: </a:t>
            </a:r>
          </a:p>
          <a:p>
            <a:pPr lvl="1"/>
            <a:r>
              <a:rPr lang="en-GB" sz="1800" dirty="0" smtClean="0">
                <a:solidFill>
                  <a:schemeClr val="bg1"/>
                </a:solidFill>
              </a:rPr>
              <a:t>Attacker can wait until target is on his feet to shoot again</a:t>
            </a:r>
            <a:endParaRPr lang="en-GB" sz="18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Solution:</a:t>
            </a:r>
          </a:p>
          <a:p>
            <a:pPr lvl="1"/>
            <a:r>
              <a:rPr lang="en-GB" sz="1800" dirty="0" smtClean="0">
                <a:solidFill>
                  <a:schemeClr val="bg1"/>
                </a:solidFill>
              </a:rPr>
              <a:t>Immunity </a:t>
            </a:r>
            <a:r>
              <a:rPr lang="en-GB" sz="1800" dirty="0" err="1" smtClean="0">
                <a:solidFill>
                  <a:schemeClr val="bg1"/>
                </a:solidFill>
              </a:rPr>
              <a:t>Cooldown</a:t>
            </a:r>
            <a:endParaRPr lang="en-GB" sz="1800" dirty="0" smtClean="0">
              <a:solidFill>
                <a:schemeClr val="bg1"/>
              </a:solidFill>
            </a:endParaRPr>
          </a:p>
          <a:p>
            <a:pPr lvl="2"/>
            <a:endParaRPr lang="en-ZA" dirty="0">
              <a:solidFill>
                <a:schemeClr val="bg1"/>
              </a:solidFill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520537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(5/6</a:t>
            </a:r>
            <a:r>
              <a:rPr lang="en-GB" dirty="0"/>
              <a:t>) Round </a:t>
            </a:r>
            <a:r>
              <a:rPr lang="en-GB" dirty="0" smtClean="0"/>
              <a:t>Time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 dirty="0">
                <a:solidFill>
                  <a:schemeClr val="bg1"/>
                </a:solidFill>
              </a:rPr>
              <a:t>Problem: </a:t>
            </a:r>
          </a:p>
          <a:p>
            <a:pPr lvl="1"/>
            <a:r>
              <a:rPr lang="en-GB" sz="1800" dirty="0" smtClean="0">
                <a:solidFill>
                  <a:schemeClr val="bg1"/>
                </a:solidFill>
              </a:rPr>
              <a:t>It takes too long for all players to be converted</a:t>
            </a:r>
            <a:endParaRPr lang="en-GB" dirty="0" smtClean="0">
              <a:solidFill>
                <a:schemeClr val="bg1"/>
              </a:solidFill>
            </a:endParaRPr>
          </a:p>
          <a:p>
            <a:pPr lvl="1"/>
            <a:endParaRPr lang="en-GB" sz="1800" dirty="0">
              <a:solidFill>
                <a:schemeClr val="bg1"/>
              </a:solidFill>
            </a:endParaRPr>
          </a:p>
          <a:p>
            <a:r>
              <a:rPr lang="en-GB" sz="2000" dirty="0">
                <a:solidFill>
                  <a:schemeClr val="bg1"/>
                </a:solidFill>
              </a:rPr>
              <a:t>Solution:</a:t>
            </a:r>
          </a:p>
          <a:p>
            <a:pPr lvl="1"/>
            <a:r>
              <a:rPr lang="en-GB" sz="1800" dirty="0" smtClean="0">
                <a:solidFill>
                  <a:schemeClr val="bg1"/>
                </a:solidFill>
              </a:rPr>
              <a:t>Multiple time limited rounds</a:t>
            </a:r>
          </a:p>
          <a:p>
            <a:pPr lvl="1"/>
            <a:r>
              <a:rPr lang="en-GB" sz="1800" dirty="0" smtClean="0">
                <a:solidFill>
                  <a:schemeClr val="bg1"/>
                </a:solidFill>
              </a:rPr>
              <a:t>Winner team = team with most members</a:t>
            </a:r>
          </a:p>
          <a:p>
            <a:pPr lvl="1"/>
            <a:endParaRPr lang="en-GB" sz="1800" dirty="0" smtClean="0">
              <a:solidFill>
                <a:schemeClr val="bg1"/>
              </a:solidFill>
            </a:endParaRPr>
          </a:p>
          <a:p>
            <a:pPr lvl="1"/>
            <a:endParaRPr lang="en-ZA" sz="1800" dirty="0">
              <a:solidFill>
                <a:schemeClr val="bg1"/>
              </a:solidFill>
            </a:endParaRPr>
          </a:p>
          <a:p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640290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(6/6</a:t>
            </a:r>
            <a:r>
              <a:rPr lang="en-GB" dirty="0"/>
              <a:t>) Balancing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89089"/>
            <a:ext cx="8596668" cy="4672011"/>
          </a:xfrm>
        </p:spPr>
        <p:txBody>
          <a:bodyPr>
            <a:no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Problem: </a:t>
            </a:r>
          </a:p>
          <a:p>
            <a:pPr lvl="1"/>
            <a:r>
              <a:rPr lang="en-GB" sz="2000" dirty="0" smtClean="0">
                <a:solidFill>
                  <a:schemeClr val="bg1"/>
                </a:solidFill>
              </a:rPr>
              <a:t>Too many variables</a:t>
            </a:r>
          </a:p>
          <a:p>
            <a:pPr lvl="2"/>
            <a:r>
              <a:rPr lang="en-GB" sz="1600" dirty="0" smtClean="0">
                <a:solidFill>
                  <a:schemeClr val="bg1"/>
                </a:solidFill>
              </a:rPr>
              <a:t>Influence of being better running, shooting, wonder-creation</a:t>
            </a:r>
          </a:p>
          <a:p>
            <a:pPr lvl="2"/>
            <a:r>
              <a:rPr lang="en-GB" sz="1600" dirty="0">
                <a:solidFill>
                  <a:schemeClr val="bg1"/>
                </a:solidFill>
              </a:rPr>
              <a:t>Speed of </a:t>
            </a:r>
            <a:r>
              <a:rPr lang="en-GB" sz="1600" dirty="0" smtClean="0">
                <a:solidFill>
                  <a:schemeClr val="bg1"/>
                </a:solidFill>
              </a:rPr>
              <a:t>evolution</a:t>
            </a:r>
          </a:p>
          <a:p>
            <a:pPr lvl="1"/>
            <a:endParaRPr lang="en-GB" sz="2000" dirty="0">
              <a:solidFill>
                <a:schemeClr val="bg1"/>
              </a:solidFill>
            </a:endParaRPr>
          </a:p>
          <a:p>
            <a:r>
              <a:rPr lang="en-GB" sz="2400" dirty="0">
                <a:solidFill>
                  <a:schemeClr val="bg1"/>
                </a:solidFill>
              </a:rPr>
              <a:t>Solution:</a:t>
            </a:r>
          </a:p>
          <a:p>
            <a:pPr lvl="1"/>
            <a:r>
              <a:rPr lang="en-GB" sz="2000" dirty="0" smtClean="0">
                <a:solidFill>
                  <a:schemeClr val="bg1"/>
                </a:solidFill>
              </a:rPr>
              <a:t>Keep values small</a:t>
            </a:r>
          </a:p>
          <a:p>
            <a:pPr lvl="1"/>
            <a:r>
              <a:rPr lang="en-GB" sz="2000" dirty="0" smtClean="0">
                <a:solidFill>
                  <a:schemeClr val="bg1"/>
                </a:solidFill>
              </a:rPr>
              <a:t>Low Priority Evolution</a:t>
            </a:r>
          </a:p>
          <a:p>
            <a:pPr lvl="1"/>
            <a:r>
              <a:rPr lang="en-GB" sz="2000" dirty="0" smtClean="0">
                <a:solidFill>
                  <a:schemeClr val="bg1"/>
                </a:solidFill>
              </a:rPr>
              <a:t>Main aspect should be strategy</a:t>
            </a:r>
          </a:p>
          <a:p>
            <a:pPr lvl="1"/>
            <a:r>
              <a:rPr lang="en-GB" sz="2000" dirty="0" smtClean="0">
                <a:solidFill>
                  <a:schemeClr val="bg1"/>
                </a:solidFill>
              </a:rPr>
              <a:t>Creation-</a:t>
            </a:r>
            <a:r>
              <a:rPr lang="en-GB" sz="2000" dirty="0" err="1" smtClean="0">
                <a:solidFill>
                  <a:schemeClr val="bg1"/>
                </a:solidFill>
              </a:rPr>
              <a:t>Cooldown</a:t>
            </a:r>
            <a:endParaRPr lang="en-GB" sz="2000" dirty="0" smtClean="0">
              <a:solidFill>
                <a:schemeClr val="bg1"/>
              </a:solidFill>
            </a:endParaRPr>
          </a:p>
          <a:p>
            <a:pPr lvl="1"/>
            <a:endParaRPr lang="en-ZA" sz="2000" dirty="0">
              <a:solidFill>
                <a:schemeClr val="bg1"/>
              </a:solidFill>
            </a:endParaRPr>
          </a:p>
          <a:p>
            <a:endParaRPr lang="en-ZA" sz="2000" dirty="0"/>
          </a:p>
        </p:txBody>
      </p:sp>
    </p:spTree>
    <p:extLst>
      <p:ext uri="{BB962C8B-B14F-4D97-AF65-F5344CB8AC3E}">
        <p14:creationId xmlns:p14="http://schemas.microsoft.com/office/powerpoint/2010/main" val="2367746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780175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GB" sz="6000" dirty="0" smtClean="0"/>
              <a:t>Thank you</a:t>
            </a:r>
            <a:endParaRPr lang="en-ZA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998150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818" y="-1"/>
            <a:ext cx="9144002" cy="6858001"/>
          </a:xfrm>
        </p:spPr>
      </p:pic>
    </p:spTree>
    <p:extLst>
      <p:ext uri="{BB962C8B-B14F-4D97-AF65-F5344CB8AC3E}">
        <p14:creationId xmlns:p14="http://schemas.microsoft.com/office/powerpoint/2010/main" val="2317394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027528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2575794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164504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3467100" y="355600"/>
            <a:ext cx="660400" cy="558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7204075" y="304800"/>
            <a:ext cx="387350" cy="6096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580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2780175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GB" sz="5400" dirty="0" smtClean="0"/>
              <a:t>Findings &amp; Feedback</a:t>
            </a:r>
            <a:endParaRPr lang="en-ZA" sz="5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68426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(1/6) Map </a:t>
            </a:r>
            <a:r>
              <a:rPr lang="en-GB" dirty="0" smtClean="0"/>
              <a:t>Design</a:t>
            </a:r>
            <a:endParaRPr lang="en-Z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Problem:</a:t>
            </a:r>
          </a:p>
          <a:p>
            <a:pPr lvl="1"/>
            <a:r>
              <a:rPr lang="en-GB" sz="2400" dirty="0">
                <a:solidFill>
                  <a:schemeClr val="bg1"/>
                </a:solidFill>
              </a:rPr>
              <a:t>Corners, </a:t>
            </a:r>
            <a:r>
              <a:rPr lang="en-GB" sz="2400" dirty="0" smtClean="0">
                <a:solidFill>
                  <a:schemeClr val="bg1"/>
                </a:solidFill>
              </a:rPr>
              <a:t>Dead ends</a:t>
            </a:r>
            <a:endParaRPr lang="en-GB" sz="2400" dirty="0">
              <a:solidFill>
                <a:schemeClr val="bg1"/>
              </a:solidFill>
            </a:endParaRPr>
          </a:p>
          <a:p>
            <a:r>
              <a:rPr lang="en-GB" sz="2800" dirty="0">
                <a:solidFill>
                  <a:schemeClr val="bg1"/>
                </a:solidFill>
              </a:rPr>
              <a:t>Solution:</a:t>
            </a:r>
          </a:p>
          <a:p>
            <a:pPr lvl="1"/>
            <a:r>
              <a:rPr lang="en-GB" sz="2400" dirty="0">
                <a:solidFill>
                  <a:schemeClr val="bg1"/>
                </a:solidFill>
              </a:rPr>
              <a:t>No Corners/Dead Ends with obstacles</a:t>
            </a:r>
          </a:p>
          <a:p>
            <a:pPr lvl="1"/>
            <a:r>
              <a:rPr lang="en-GB" sz="2400" dirty="0">
                <a:solidFill>
                  <a:schemeClr val="bg1"/>
                </a:solidFill>
              </a:rPr>
              <a:t>Continuous map</a:t>
            </a:r>
          </a:p>
          <a:p>
            <a:endParaRPr lang="en-ZA" sz="2400" dirty="0"/>
          </a:p>
        </p:txBody>
      </p:sp>
    </p:spTree>
    <p:extLst>
      <p:ext uri="{BB962C8B-B14F-4D97-AF65-F5344CB8AC3E}">
        <p14:creationId xmlns:p14="http://schemas.microsoft.com/office/powerpoint/2010/main" val="2419271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258</Words>
  <Application>Microsoft Office PowerPoint</Application>
  <PresentationFormat>Widescreen</PresentationFormat>
  <Paragraphs>73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Trebuchet MS</vt:lpstr>
      <vt:lpstr>Wingdings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Findings &amp; Feedback</vt:lpstr>
      <vt:lpstr>(1/6) Map Design</vt:lpstr>
      <vt:lpstr>(2/6) Wonder Creation</vt:lpstr>
      <vt:lpstr>(3/6) Shoot impact</vt:lpstr>
      <vt:lpstr>(4/6) Immunity-Cooldown after Hit-Cooldown</vt:lpstr>
      <vt:lpstr>(5/6) Round Time</vt:lpstr>
      <vt:lpstr>(6/6) Balancing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Patrick M</dc:creator>
  <cp:lastModifiedBy>Patrick M</cp:lastModifiedBy>
  <cp:revision>56</cp:revision>
  <dcterms:created xsi:type="dcterms:W3CDTF">2015-03-15T09:04:08Z</dcterms:created>
  <dcterms:modified xsi:type="dcterms:W3CDTF">2015-03-17T07:38:18Z</dcterms:modified>
</cp:coreProperties>
</file>

<file path=docProps/thumbnail.jpeg>
</file>